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sldIdLst>
    <p:sldId id="333" r:id="rId5"/>
    <p:sldId id="353" r:id="rId6"/>
    <p:sldId id="361" r:id="rId7"/>
    <p:sldId id="354" r:id="rId8"/>
    <p:sldId id="355" r:id="rId9"/>
    <p:sldId id="356" r:id="rId10"/>
    <p:sldId id="358" r:id="rId11"/>
    <p:sldId id="362" r:id="rId12"/>
    <p:sldId id="359" r:id="rId13"/>
    <p:sldId id="3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guide" id="{1121A885-35FA-5E49-8B42-453B0A6965DD}">
          <p14:sldIdLst/>
        </p14:section>
        <p14:section name="Title slides" id="{7EE11027-A135-F64A-A311-A99FD9F83366}">
          <p14:sldIdLst>
            <p14:sldId id="333"/>
          </p14:sldIdLst>
        </p14:section>
        <p14:section name="Divider slides" id="{6D09A376-2952-3947-9079-49234CB3DABA}">
          <p14:sldIdLst/>
        </p14:section>
        <p14:section name="Content slides" id="{7034DD30-B12C-A643-A50D-9833D7D341AC}">
          <p14:sldIdLst>
            <p14:sldId id="353"/>
            <p14:sldId id="361"/>
            <p14:sldId id="354"/>
            <p14:sldId id="355"/>
            <p14:sldId id="356"/>
            <p14:sldId id="358"/>
            <p14:sldId id="362"/>
            <p14:sldId id="359"/>
            <p14:sldId id="360"/>
          </p14:sldIdLst>
        </p14:section>
        <p14:section name="Blank slides" id="{FB42F1D1-8411-E74E-9F52-0F93E4B762A9}">
          <p14:sldIdLst/>
        </p14:section>
        <p14:section name="End slide" id="{315FBD29-F089-4E5E-9424-C25CFA120191}">
          <p14:sldIdLst/>
        </p14:section>
        <p14:section name="Useful elements" id="{4CBC3CE5-6B0F-0945-9B95-542AB5985F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63B"/>
    <a:srgbClr val="11273B"/>
    <a:srgbClr val="FAF6EF"/>
    <a:srgbClr val="CFD4D8"/>
    <a:srgbClr val="9FA8B1"/>
    <a:srgbClr val="334A00"/>
    <a:srgbClr val="FFFFFF"/>
    <a:srgbClr val="D1E1AC"/>
    <a:srgbClr val="000000"/>
    <a:srgbClr val="92D4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7" autoAdjust="0"/>
    <p:restoredTop sz="86323" autoAdjust="0"/>
  </p:normalViewPr>
  <p:slideViewPr>
    <p:cSldViewPr snapToGrid="0" showGuides="1">
      <p:cViewPr varScale="1">
        <p:scale>
          <a:sx n="82" d="100"/>
          <a:sy n="82" d="100"/>
        </p:scale>
        <p:origin x="10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AB730-C678-F54E-B0F5-84D0A197249E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208CF-6D31-B34E-9D95-EC615C533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208CF-6D31-B34E-9D95-EC615C533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9D85A3C1-D82A-B562-D697-12A7A834D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14586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/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196E396-D43A-21AF-902E-40BD0AF6B4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Picture Placeholder 2" descr="Partner logo.&#10;">
            <a:extLst>
              <a:ext uri="{FF2B5EF4-FFF2-40B4-BE49-F238E27FC236}">
                <a16:creationId xmlns:a16="http://schemas.microsoft.com/office/drawing/2014/main" id="{A686251C-E48A-AA4A-6E4A-BC5C83A05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568672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Jubil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Jubilee campus with the buildings reflecting in the water.">
            <a:extLst>
              <a:ext uri="{FF2B5EF4-FFF2-40B4-BE49-F238E27FC236}">
                <a16:creationId xmlns:a16="http://schemas.microsoft.com/office/drawing/2014/main" id="{77FD8D84-1679-38C7-0289-DCCDBBF42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8E206-4F63-08F4-8670-D6D0CE43D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888207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ky with the GSK Building, Jubilee Campus. This represents sustainability.">
            <a:extLst>
              <a:ext uri="{FF2B5EF4-FFF2-40B4-BE49-F238E27FC236}">
                <a16:creationId xmlns:a16="http://schemas.microsoft.com/office/drawing/2014/main" id="{8E0A4445-18E5-C130-2732-8D1767178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B3F55132-FFB5-5664-C457-AAEEBC1C946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E56D2AD0-5B66-68D3-EC24-8D74D025F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1526601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3474734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372" y="4594902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66907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image of a solder iron and circuit board representing research and the university">
            <a:extLst>
              <a:ext uri="{FF2B5EF4-FFF2-40B4-BE49-F238E27FC236}">
                <a16:creationId xmlns:a16="http://schemas.microsoft.com/office/drawing/2014/main" id="{B2FCE108-38BB-55A0-EDF7-8C8940778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8DF4C-B16B-F94B-4B24-CA9F60B9B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954F94-8460-0421-7AB1-DA51CF9FF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D9DFDB-5A7C-D207-F19E-20F14279B0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E116F-B78E-E6CF-85BA-9F027A61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9" name="Picture Placeholder 2" descr="Partner logo.">
            <a:extLst>
              <a:ext uri="{FF2B5EF4-FFF2-40B4-BE49-F238E27FC236}">
                <a16:creationId xmlns:a16="http://schemas.microsoft.com/office/drawing/2014/main" id="{8B1269C2-F17F-E221-0E5A-FBA04F2F1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738334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image of a Petri dish representing research at the university.">
            <a:extLst>
              <a:ext uri="{FF2B5EF4-FFF2-40B4-BE49-F238E27FC236}">
                <a16:creationId xmlns:a16="http://schemas.microsoft.com/office/drawing/2014/main" id="{960DD3FF-75B1-18A9-9303-69E04FC3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6850A0-B8B9-FF66-3068-158E81F69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68000">
                <a:schemeClr val="bg1">
                  <a:alpha val="77000"/>
                </a:schemeClr>
              </a:gs>
              <a:gs pos="0">
                <a:schemeClr val="bg1">
                  <a:alpha val="90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University of Nottingham logo">
            <a:extLst>
              <a:ext uri="{FF2B5EF4-FFF2-40B4-BE49-F238E27FC236}">
                <a16:creationId xmlns:a16="http://schemas.microsoft.com/office/drawing/2014/main" id="{FE1D6E92-5290-1C2E-0615-02172335E21D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3751951F-6AEC-26B3-51D3-81A4705EA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51C3934D-A361-752E-306D-CABE6FAC90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713FE3-C318-030C-E350-B79800091D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4A1B2BA-B0FF-65C8-752C-032EA5940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E868E9B4-6EE2-4451-F95E-40AABDC86B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52259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knowledge_exch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students with a lecturer in a classroom">
            <a:extLst>
              <a:ext uri="{FF2B5EF4-FFF2-40B4-BE49-F238E27FC236}">
                <a16:creationId xmlns:a16="http://schemas.microsoft.com/office/drawing/2014/main" id="{ACBFB2E8-6E89-BBAA-618E-AEFB630042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9D4243-D09B-4010-00ED-52DEA9510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>
                  <a:alpha val="7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University of Nottingham logo">
            <a:extLst>
              <a:ext uri="{FF2B5EF4-FFF2-40B4-BE49-F238E27FC236}">
                <a16:creationId xmlns:a16="http://schemas.microsoft.com/office/drawing/2014/main" id="{99F41044-EE70-E9F2-8436-AFD161FB20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066223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 indoor looking at printed posters to represent the arts faculty at the university">
            <a:extLst>
              <a:ext uri="{FF2B5EF4-FFF2-40B4-BE49-F238E27FC236}">
                <a16:creationId xmlns:a16="http://schemas.microsoft.com/office/drawing/2014/main" id="{9C68E323-7A9A-640F-9BA6-836C099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ABB96-EBB8-3E88-4702-73479B334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14686114-02E6-D92C-A5FC-B12555FEF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595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social_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udent sitting in a library reading a book to represent social sciences faculty">
            <a:extLst>
              <a:ext uri="{FF2B5EF4-FFF2-40B4-BE49-F238E27FC236}">
                <a16:creationId xmlns:a16="http://schemas.microsoft.com/office/drawing/2014/main" id="{B565E0CA-EE73-59A5-7B15-8184F1AF3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32" y="0"/>
            <a:ext cx="1219703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8267CD-D760-80CB-6ECD-FEC9C2891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60000"/>
                </a:schemeClr>
              </a:gs>
              <a:gs pos="0">
                <a:schemeClr val="bg1"/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 descr="The University of Nottingham logo.">
            <a:extLst>
              <a:ext uri="{FF2B5EF4-FFF2-40B4-BE49-F238E27FC236}">
                <a16:creationId xmlns:a16="http://schemas.microsoft.com/office/drawing/2014/main" id="{F5B6BDB7-93E8-A9D5-A974-108B82ACE397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666655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facul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 wearing goggles while operating machinery to represent the engineering faculty">
            <a:extLst>
              <a:ext uri="{FF2B5EF4-FFF2-40B4-BE49-F238E27FC236}">
                <a16:creationId xmlns:a16="http://schemas.microsoft.com/office/drawing/2014/main" id="{937042E3-1F94-D876-D855-C0086C1E1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C677D0-4A7D-B2D4-5884-B7CA0698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52000">
                <a:schemeClr val="bg1">
                  <a:alpha val="60000"/>
                </a:schemeClr>
              </a:gs>
              <a:gs pos="0">
                <a:schemeClr val="bg1"/>
              </a:gs>
              <a:gs pos="77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 descr="University of Nottingham logo">
            <a:extLst>
              <a:ext uri="{FF2B5EF4-FFF2-40B4-BE49-F238E27FC236}">
                <a16:creationId xmlns:a16="http://schemas.microsoft.com/office/drawing/2014/main" id="{183F7270-4379-F8B2-5D8E-518A76505B08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5E91A821-D390-B9E9-1E6B-240DC4A25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&#10;">
              <a:extLst>
                <a:ext uri="{FF2B5EF4-FFF2-40B4-BE49-F238E27FC236}">
                  <a16:creationId xmlns:a16="http://schemas.microsoft.com/office/drawing/2014/main" id="{DD42F20C-5448-89E8-1BAC-677437134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739940D-65C5-FB7F-9FCE-1C2E3D92DC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A391B4-D1A3-07B0-2040-B1E4DD0E15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E723E9-5220-358B-4CE9-424926AAE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DAD97A24-4AE6-1670-120F-0B2EA99521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62572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93E08E4-1BF9-8CA3-4C65-FF7B43AB2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">
            <a:extLst>
              <a:ext uri="{FF2B5EF4-FFF2-40B4-BE49-F238E27FC236}">
                <a16:creationId xmlns:a16="http://schemas.microsoft.com/office/drawing/2014/main" id="{320CE6D5-BD3C-E1D9-4759-3B4EA6BE4B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57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D2D73A5-D9F3-41EE-E7DB-D68266D900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54708EE-9DCC-D954-B2AB-46FED4C0EA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33AEE-5A46-6AD6-1141-0D13DA32B8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236E9D49-337F-82A4-1332-A4CD0B82E4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7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15DABD73-1F59-7DE4-286D-42E72C4D3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853EA-4853-ACD6-CC82-7D33A6FB25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450" y="2258844"/>
            <a:ext cx="9598564" cy="162083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of your presentation goes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450" y="4244162"/>
            <a:ext cx="9598564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1077D18-4A41-F2FC-BDBD-1952BE2667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4" name="Picture Placeholder 2" descr="Partner logo.">
            <a:extLst>
              <a:ext uri="{FF2B5EF4-FFF2-40B4-BE49-F238E27FC236}">
                <a16:creationId xmlns:a16="http://schemas.microsoft.com/office/drawing/2014/main" id="{CBC67323-FEAE-C279-D467-27C99A9CED1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24218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4F4275-3E4F-D80E-F9C8-47C67E6181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1D309B2-0B3C-7544-CF55-A9DA0836EA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F9965-8A47-94FA-C04E-A27D2EA8D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17790C14-E84E-D22B-241E-70A189E4A88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0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Nottingham logo">
            <a:extLst>
              <a:ext uri="{FF2B5EF4-FFF2-40B4-BE49-F238E27FC236}">
                <a16:creationId xmlns:a16="http://schemas.microsoft.com/office/drawing/2014/main" id="{F1EA9D3F-EDF8-DEC2-BF2D-AE3CF2580B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8903FF-2ED4-C86B-64A8-AC2ED1D199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28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presentation </a:t>
            </a:r>
            <a:br>
              <a:rPr lang="en-GB" dirty="0"/>
            </a:br>
            <a:r>
              <a:rPr lang="en-GB" dirty="0"/>
              <a:t>or section goes here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65196FB-C293-6637-2C20-F6F5A3B3F2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28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EF38FB-2DE7-E0FC-2BEF-2C1C30101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989" y="5229240"/>
            <a:ext cx="4225925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1" name="Picture Placeholder 2" descr="Partner logo.">
            <a:extLst>
              <a:ext uri="{FF2B5EF4-FFF2-40B4-BE49-F238E27FC236}">
                <a16:creationId xmlns:a16="http://schemas.microsoft.com/office/drawing/2014/main" id="{D29B8919-ECAB-740A-54B2-F6ADBF999E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57363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9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versity of Nottingham castle icon">
            <a:extLst>
              <a:ext uri="{FF2B5EF4-FFF2-40B4-BE49-F238E27FC236}">
                <a16:creationId xmlns:a16="http://schemas.microsoft.com/office/drawing/2014/main" id="{ABE46430-C869-FB5B-1543-5658FF4DB2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22ABA4-3700-BF47-C5C3-AD2A7C00FB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1764B8-A98D-B024-D18E-427B6AC849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0F4B7E7B-C184-0FD6-967A-1495A016A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67CB6-25ED-5142-E060-0D1155D689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93F1-6799-698D-3691-2B55FC98E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35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4674787E-5F7F-8AEF-E91C-288651325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12E4A-B2A7-E044-D5F9-97AD9A7D5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034DB-22D0-BF2A-EC1A-44865177D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6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castle icon">
            <a:extLst>
              <a:ext uri="{FF2B5EF4-FFF2-40B4-BE49-F238E27FC236}">
                <a16:creationId xmlns:a16="http://schemas.microsoft.com/office/drawing/2014/main" id="{EE74AC68-18AF-B6C5-ADFC-35E4DB4B9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B7C56-46BC-877A-A8BB-101B90BFD2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7089" y="1808163"/>
            <a:ext cx="9269952" cy="179673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F8BB8-6D58-2478-03AA-191002128E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7089" y="3969375"/>
            <a:ext cx="9269952" cy="720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5C707-8C61-7BF9-EF26-9346A391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66550" y="0"/>
            <a:ext cx="42545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6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73FB3-9B19-99C1-3D3B-5F99A94D0E99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92D4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2FC18C2-35C0-6A2D-7CC1-B9CB79EDB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341100" cy="4860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9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BF756-7938-DF8A-6396-399256C9906D}"/>
              </a:ext>
            </a:extLst>
          </p:cNvPr>
          <p:cNvSpPr/>
          <p:nvPr userDrawn="1"/>
        </p:nvSpPr>
        <p:spPr>
          <a:xfrm>
            <a:off x="-1315704" y="9000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7C0ADF4-0D4B-B1BD-FF64-E8E537692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1BA355-872A-DEBD-83F0-DEB26F40738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2" y="1358900"/>
            <a:ext cx="11333076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158669"/>
            <a:ext cx="11341100" cy="37779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9FCC3B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9B2B3E-7582-7286-13C3-D6FB10512B0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7E7DBA9-86CE-B2F4-C934-CC6EEA02C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03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181FBF-FF29-7EEB-B956-87316803BB80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4CF4F-FADD-27CF-D87D-D9D07A4A1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7C9B7B-EA93-3AB0-06E0-7F98E483636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7856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EDEE7F-F97B-7B97-02BF-AF74423C78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19012"/>
            <a:ext cx="5211677" cy="2700813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23B47-37ED-75C0-0F34-9D3C03F7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8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research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VR headset and holding their hands up to represent research at the university">
            <a:extLst>
              <a:ext uri="{FF2B5EF4-FFF2-40B4-BE49-F238E27FC236}">
                <a16:creationId xmlns:a16="http://schemas.microsoft.com/office/drawing/2014/main" id="{88BA64FE-DCFE-E987-F49F-BD6E89D41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93D777-56E9-B4C4-902D-3069A7237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>
                  <a:alpha val="98824"/>
                </a:srgbClr>
              </a:gs>
              <a:gs pos="93000">
                <a:srgbClr val="1026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B6936C8D-5139-3496-BA36-DA3B9A8D40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6D8DE2-D7AF-CBE9-C1E8-EFF240B064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683EFB-0B47-EE2D-87FD-BFB068E2BC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233DC0-9F51-CF33-DAEF-5730C67424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3" name="Picture Placeholder 2" descr="Partner logo.">
            <a:extLst>
              <a:ext uri="{FF2B5EF4-FFF2-40B4-BE49-F238E27FC236}">
                <a16:creationId xmlns:a16="http://schemas.microsoft.com/office/drawing/2014/main" id="{AB9F89D2-B938-55F7-2390-59CE40180F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25270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63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4E01E-D3F9-8614-6E3C-62268CBD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1358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iversity of Nottingham castle icon">
            <a:extLst>
              <a:ext uri="{FF2B5EF4-FFF2-40B4-BE49-F238E27FC236}">
                <a16:creationId xmlns:a16="http://schemas.microsoft.com/office/drawing/2014/main" id="{D7395279-FD9F-F3B7-B55E-F407BE7B3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6A886-E557-330B-11EE-42F5D3EE412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3473" y="1812413"/>
            <a:ext cx="52116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079674-2601-E1DB-B666-2D0B774D04F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3473" y="2623569"/>
            <a:ext cx="5211677" cy="359625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73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14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3C1180-494D-3A45-3D53-7113F7295561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DDB14-B4F8-AF81-C172-8590ED48C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E2F637-A3FE-B82F-49CB-F653C711B9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50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65">
          <p15:clr>
            <a:srgbClr val="9FCC3B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58788"/>
            <a:ext cx="3240087" cy="5761037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5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subtitle_N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BBED16-29E0-32E0-53EF-E6BDB0D777A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E7D4E18-50DC-7E45-B2D8-00BB10340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6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56A981-CD9B-8BA7-562F-FBFBA872256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33473" y="2708904"/>
            <a:ext cx="7192877" cy="4503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Subheading goes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55CA27-D589-3763-3734-33D5177284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3520060"/>
            <a:ext cx="7192877" cy="2699765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75613" y="0"/>
            <a:ext cx="4116387" cy="6858000"/>
          </a:xfrm>
          <a:prstGeom prst="rect">
            <a:avLst/>
          </a:prstGeom>
          <a:solidFill>
            <a:srgbClr val="11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6463" y="440315"/>
            <a:ext cx="3240087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rgbClr val="FAF6E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46B96E7-E547-78AA-C543-83A207229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39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AA1B0-C99D-5E34-36D6-FAE430BD2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55204-F707-A2D7-9431-4397130C1DC7}"/>
              </a:ext>
            </a:extLst>
          </p:cNvPr>
          <p:cNvSpPr txBox="1"/>
          <p:nvPr userDrawn="1"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91C6-3DB9-F614-38EC-2285A437201C}"/>
              </a:ext>
            </a:extLst>
          </p:cNvPr>
          <p:cNvSpPr txBox="1"/>
          <p:nvPr userDrawn="1"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90D3A-884C-1A78-8C9D-522CF00F72B3}"/>
              </a:ext>
            </a:extLst>
          </p:cNvPr>
          <p:cNvSpPr txBox="1"/>
          <p:nvPr userDrawn="1"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828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A62D1B7-1580-A1C2-197B-0F085CE1F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1A70D-F4F8-FBC6-92C6-09996629C5F8}"/>
              </a:ext>
            </a:extLst>
          </p:cNvPr>
          <p:cNvSpPr txBox="1"/>
          <p:nvPr userDrawn="1"/>
        </p:nvSpPr>
        <p:spPr>
          <a:xfrm>
            <a:off x="343005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451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8888D-3FC8-5D56-A009-4CF75EA4CDC4}"/>
              </a:ext>
            </a:extLst>
          </p:cNvPr>
          <p:cNvSpPr txBox="1"/>
          <p:nvPr userDrawn="1"/>
        </p:nvSpPr>
        <p:spPr>
          <a:xfrm>
            <a:off x="4294951" y="1593063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178B68-4973-59C0-D306-617FE8FC88C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5772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B0D2A-C2E3-F25D-53F4-CF13865C9109}"/>
              </a:ext>
            </a:extLst>
          </p:cNvPr>
          <p:cNvSpPr txBox="1"/>
          <p:nvPr userDrawn="1"/>
        </p:nvSpPr>
        <p:spPr>
          <a:xfrm>
            <a:off x="8246897" y="1572882"/>
            <a:ext cx="14483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dirty="0">
                <a:solidFill>
                  <a:srgbClr val="009BC1"/>
                </a:solidFill>
              </a:rPr>
              <a:t>06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88ED98-95EA-FDDD-D6DB-6552BA7D87B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346300" y="3159585"/>
            <a:ext cx="3345691" cy="2790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Your text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713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74EC4-F077-7ACF-63E6-7A6072899E7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44ED2-A07C-2BEB-4CC6-8EE32AF09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8B36-7136-2B46-5099-B25A0C21EF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458788"/>
            <a:ext cx="5211794" cy="5761037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513B074-6D4D-5E65-E763-4CBE80D66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9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header_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FCFD66-2782-25FD-4B6B-8E3FBA800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58900"/>
            <a:ext cx="6096000" cy="5499100"/>
          </a:xfrm>
          <a:prstGeom prst="rect">
            <a:avLst/>
          </a:prstGeom>
          <a:solidFill>
            <a:srgbClr val="CF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1BDDD1-ABB8-5513-0EBE-12EB29040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5386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4DB-7437-56B6-3837-AC3C5EEB09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1817688"/>
            <a:ext cx="5219518" cy="4402138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358900"/>
            <a:ext cx="6096000" cy="549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B655E7-91E1-1C07-7B06-2DA668B7F5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4756" y="1812413"/>
            <a:ext cx="5211794" cy="4407411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1B6B00A-DA58-B7AA-2824-078C084A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students walking outside at the Jubilee campus">
            <a:extLst>
              <a:ext uri="{FF2B5EF4-FFF2-40B4-BE49-F238E27FC236}">
                <a16:creationId xmlns:a16="http://schemas.microsoft.com/office/drawing/2014/main" id="{F3A6E300-C087-BDE0-B7B6-C71E0D2AF2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66575-181D-0C2D-D064-10CE7F26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7DCA2C24-5EEB-AB5B-F13B-1437BFDCD4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28B6B83-73D3-39B9-342E-9B160749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D2952EF-E6DB-4C48-B20B-247CE28572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54BEC63-1276-D73F-6E8D-64F2FF3847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5" name="Picture Placeholder 2" descr="Partner logo.&#10;">
            <a:extLst>
              <a:ext uri="{FF2B5EF4-FFF2-40B4-BE49-F238E27FC236}">
                <a16:creationId xmlns:a16="http://schemas.microsoft.com/office/drawing/2014/main" id="{87051EF0-A3DE-6CC6-7FB7-69634DED9E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06930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E44EC-D851-12E4-A4FC-326A1D3AE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pic>
        <p:nvPicPr>
          <p:cNvPr id="27" name="Picture 26" descr="Image of the Trent Building through the trees">
            <a:extLst>
              <a:ext uri="{FF2B5EF4-FFF2-40B4-BE49-F238E27FC236}">
                <a16:creationId xmlns:a16="http://schemas.microsoft.com/office/drawing/2014/main" id="{9E54FF2A-2B74-5BA4-CF40-EC745ED38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9000"/>
            <a:ext cx="3035299" cy="3429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DCCA7DA-43AB-3A07-EF33-FACF17E6C0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30353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5592" y="3429000"/>
            <a:ext cx="3060408" cy="3429000"/>
          </a:xfrm>
          <a:prstGeom prst="rect">
            <a:avLst/>
          </a:prstGeom>
          <a:solidFill>
            <a:srgbClr val="66C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Ins="180000"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D4FDFF-01CC-7D91-5FE8-76C56AA43E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5300" y="3429000"/>
            <a:ext cx="3060700" cy="3429000"/>
          </a:xfrm>
          <a:prstGeom prst="rect">
            <a:avLst/>
          </a:prstGeom>
        </p:spPr>
        <p:txBody>
          <a:bodyPr lIns="360000" tIns="360000" rIns="360000" bIns="90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91FD6D-ACBB-795F-A648-16926841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F8E0CD1-94EB-05D7-D056-7768B00D4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3046458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/>
            </a:lvl1pPr>
            <a:lvl2pPr marL="0" indent="0">
              <a:buNone/>
              <a:defRPr sz="2400"/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767FC-B0EE-2180-5D56-1FD4F2E49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0"/>
            <a:ext cx="3035592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7D5F2ED6-EDF6-AE45-DB32-B0BFFD4C0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0358" y="0"/>
            <a:ext cx="3021642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3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5" name="Picture 4" descr="Two students looking at a computer together.">
            <a:extLst>
              <a:ext uri="{FF2B5EF4-FFF2-40B4-BE49-F238E27FC236}">
                <a16:creationId xmlns:a16="http://schemas.microsoft.com/office/drawing/2014/main" id="{E088E9FE-9D2F-707D-553D-DD7D8D0BF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071" y="3429001"/>
            <a:ext cx="6116930" cy="3429000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5B60017-6E9F-37A8-BC85-B1B623D25C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47ADA44-5ECF-D81F-2E99-B0A321C86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1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id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FA4EF-A742-5BA9-C34E-7BBDD53BD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AE549-3D8C-F8C5-5564-74DC0B0E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6095998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3120BCC-8BEC-DF67-24F5-634A4A8C8B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473" y="3429000"/>
            <a:ext cx="5662527" cy="3429000"/>
          </a:xfrm>
          <a:prstGeom prst="rect">
            <a:avLst/>
          </a:prstGeom>
        </p:spPr>
        <p:txBody>
          <a:bodyPr lIns="0" tIns="360000" rIns="360000" bIns="900000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dirty="0"/>
              <a:t>Text box 1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0674E-8EA7-AED4-D11A-4B5776ED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10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B2B333-8E79-CCA2-11F6-ACE5708FCD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950" y="0"/>
            <a:ext cx="5656600" cy="3429000"/>
          </a:xfrm>
          <a:prstGeom prst="rect">
            <a:avLst/>
          </a:prstGeom>
        </p:spPr>
        <p:txBody>
          <a:bodyPr lIns="360000" tIns="432000" rIns="360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Text box 2</a:t>
            </a:r>
          </a:p>
          <a:p>
            <a:pPr lvl="1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7" name="Picture 6" descr="A group of students sitting at a table discussing their notes">
            <a:extLst>
              <a:ext uri="{FF2B5EF4-FFF2-40B4-BE49-F238E27FC236}">
                <a16:creationId xmlns:a16="http://schemas.microsoft.com/office/drawing/2014/main" id="{277CEDCB-2DF9-43E7-3E2C-8D6555253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950" y="3429000"/>
            <a:ext cx="6082050" cy="3429000"/>
          </a:xfrm>
          <a:prstGeom prst="rect">
            <a:avLst/>
          </a:prstGeom>
        </p:spPr>
      </p:pic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12BCA2A-7A54-C6A7-06AA-26279F9F3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950" y="3429000"/>
            <a:ext cx="608205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DEC5A4-D2F7-DF4A-E9B6-9EEEB81A0D46}"/>
              </a:ext>
            </a:extLst>
          </p:cNvPr>
          <p:cNvSpPr txBox="1">
            <a:spLocks/>
          </p:cNvSpPr>
          <p:nvPr userDrawn="1"/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0EACED-CA5D-B048-836B-BF30EF0E914A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74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alf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39AFA-7D75-A7A1-4DAF-0ABAD9DF1B34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7E610-1FA4-7CBB-1A5C-327EEBFC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9" name="Picture 8" descr="Picture of a goose at the Jubilee campus surrounded by grass and yellow flowers.&#10;">
            <a:extLst>
              <a:ext uri="{FF2B5EF4-FFF2-40B4-BE49-F238E27FC236}">
                <a16:creationId xmlns:a16="http://schemas.microsoft.com/office/drawing/2014/main" id="{D44FE04A-D494-B805-4FFC-3E58CDD22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3840" y="0"/>
            <a:ext cx="6088160" cy="6858000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3D460CB-C830-EC38-98D8-0FCA20D78F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0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hird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1D539C-2810-8838-FCB1-661F2CC4B5E5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230BE-0CFA-E6A8-3D27-DD65772DD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71928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5DF16-3906-148C-E1CC-C228D62951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2" y="2708904"/>
            <a:ext cx="7192877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pic>
        <p:nvPicPr>
          <p:cNvPr id="4" name="Picture 3" descr="Student sitting at a table looking up in thought">
            <a:extLst>
              <a:ext uri="{FF2B5EF4-FFF2-40B4-BE49-F238E27FC236}">
                <a16:creationId xmlns:a16="http://schemas.microsoft.com/office/drawing/2014/main" id="{1CA42153-23F5-5B5B-930F-FC9F400FB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197" y="0"/>
            <a:ext cx="4112804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FF842C-0A1C-5BFB-750B-CF8A5DCA72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75613" y="0"/>
            <a:ext cx="41163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5EE26C-6F7A-8BE8-0244-7469236EB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37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4">
          <p15:clr>
            <a:srgbClr val="FBAE40"/>
          </p15:clr>
        </p15:guide>
        <p15:guide id="2" pos="5087">
          <p15:clr>
            <a:srgbClr val="FBAE40"/>
          </p15:clr>
        </p15:guide>
        <p15:guide id="3" pos="5371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3D343D-58FF-90A8-CF12-B58A1EB3555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4E089-8BEE-9B30-F0FF-FE3EA050F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6851" y="458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6851" y="2005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429000"/>
            <a:ext cx="3060408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3429000"/>
            <a:ext cx="3035592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3876637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5252587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_figure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AFB14D-FD03-B8EA-7C18-4C05CC9350BB}"/>
              </a:ext>
            </a:extLst>
          </p:cNvPr>
          <p:cNvSpPr/>
          <p:nvPr userDrawn="1"/>
        </p:nvSpPr>
        <p:spPr>
          <a:xfrm>
            <a:off x="-1315704" y="2258900"/>
            <a:ext cx="1284984" cy="719250"/>
          </a:xfrm>
          <a:prstGeom prst="rect">
            <a:avLst/>
          </a:prstGeom>
          <a:solidFill>
            <a:srgbClr val="D1E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334A00"/>
                </a:solidFill>
              </a:rPr>
              <a:t>Move your text box to this guide if your title goes over two lines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6A4589-2070-6A43-66F9-67B8DA6A11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473" y="1358900"/>
            <a:ext cx="521167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E3DEE5-A7EF-7B8E-B77B-FA9951B99A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3473" y="2708904"/>
            <a:ext cx="5219518" cy="3510921"/>
          </a:xfrm>
          <a:prstGeom prst="rect">
            <a:avLst/>
          </a:prstGeom>
        </p:spPr>
        <p:txBody>
          <a:bodyPr bIns="0"/>
          <a:lstStyle/>
          <a:p>
            <a:pPr lvl="0"/>
            <a:r>
              <a:rPr lang="en-GB" dirty="0"/>
              <a:t>Text goes here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9CE73-4B0C-AB83-FA25-0A89E08D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-2273"/>
            <a:ext cx="3060408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F88302-7C4F-4C28-041C-8FC161F7E0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46851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75%</a:t>
            </a:r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696236F-C55D-63EF-E40F-86CAA3745B5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546851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7B29CE-90AB-9EAE-FE9F-A4E16C05F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6408" y="-2273"/>
            <a:ext cx="3035592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5B44D9F-3A2F-44F2-0CDF-18ED34B0DDE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06468" y="445364"/>
            <a:ext cx="2249509" cy="108256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£2m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7FB61D5-B7FA-990B-A16B-05A03FC0098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06468" y="1821314"/>
            <a:ext cx="224950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2501-84CA-2832-09E3-09993272A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4062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4264C15-FC9D-A249-9CBE-5788F74796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544913" y="3887787"/>
            <a:ext cx="5219700" cy="125344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>
              <a:buNone/>
              <a:defRPr sz="96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1 in 5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F27F4D-00D6-8DC3-B716-37C42ED523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44913" y="5434609"/>
            <a:ext cx="5219699" cy="803563"/>
          </a:xfrm>
          <a:prstGeom prst="rect">
            <a:avLst/>
          </a:prstGeom>
        </p:spPr>
        <p:txBody>
          <a:bodyPr b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D0FB5E-1C0D-25FF-B88F-DE34AC42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3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27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56">
          <p15:clr>
            <a:srgbClr val="FBAE40"/>
          </p15:clr>
        </p15:guide>
        <p15:guide id="2" pos="3840">
          <p15:clr>
            <a:srgbClr val="FBAE40"/>
          </p15:clr>
        </p15:guide>
        <p15:guide id="3" pos="4124">
          <p15:clr>
            <a:srgbClr val="FBAE40"/>
          </p15:clr>
        </p15:guide>
        <p15:guide id="4" orient="horz" pos="1876">
          <p15:clr>
            <a:srgbClr val="9FCC3B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image of a person heating glass tubes in a workshop wearing safety gear">
            <a:extLst>
              <a:ext uri="{FF2B5EF4-FFF2-40B4-BE49-F238E27FC236}">
                <a16:creationId xmlns:a16="http://schemas.microsoft.com/office/drawing/2014/main" id="{B066E837-9D3C-251E-819F-79926122A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773DA-86C6-B330-CF4F-A36E9B51F5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00113" cy="90011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B8D2C-97CD-1805-B625-00C5EC1505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07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D29242E-E9EF-E406-E157-D46F6BBDF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216000" rIns="0" bIns="144000" rtlCol="0" anchor="t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39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University of Nottingham logo.">
            <a:extLst>
              <a:ext uri="{FF2B5EF4-FFF2-40B4-BE49-F238E27FC236}">
                <a16:creationId xmlns:a16="http://schemas.microsoft.com/office/drawing/2014/main" id="{09C51863-6EFE-20EA-B8AF-703D27616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74E32-2383-DB11-F16E-2B4CE60172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450" y="1628776"/>
            <a:ext cx="11341100" cy="3960512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b="0" i="0">
                <a:solidFill>
                  <a:schemeClr val="bg1"/>
                </a:solidFill>
                <a:latin typeface="+mj-lt"/>
              </a:defRPr>
            </a:lvl2pPr>
            <a:lvl3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b="1" i="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“Your inspiring quote goes here.”</a:t>
            </a:r>
          </a:p>
          <a:p>
            <a:pPr lvl="1"/>
            <a:r>
              <a:rPr lang="en-US" dirty="0"/>
              <a:t>– Name of person, year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702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9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ac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cturer writing on a white board">
            <a:extLst>
              <a:ext uri="{FF2B5EF4-FFF2-40B4-BE49-F238E27FC236}">
                <a16:creationId xmlns:a16="http://schemas.microsoft.com/office/drawing/2014/main" id="{9D7E975D-7EAA-8A13-F793-C7ECAFA89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678E8-BAEC-EEB9-4524-7F5094060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University of Nottingham logo">
            <a:extLst>
              <a:ext uri="{FF2B5EF4-FFF2-40B4-BE49-F238E27FC236}">
                <a16:creationId xmlns:a16="http://schemas.microsoft.com/office/drawing/2014/main" id="{3078B252-73A9-8E34-6C5E-BAD062758BCE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DAE6A334-8BAA-FF81-501D-901663A8A2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4" name="Picture 3" descr="University of Nottingham logo">
              <a:extLst>
                <a:ext uri="{FF2B5EF4-FFF2-40B4-BE49-F238E27FC236}">
                  <a16:creationId xmlns:a16="http://schemas.microsoft.com/office/drawing/2014/main" id="{99027B22-A8ED-5D91-EFD1-E3AC533D7C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B6A4C14-B5C9-AA71-CA7D-1FE42F599B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F8056D7-DE00-AEA8-6D9E-F000D561AD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3A581F9-D81B-A0D3-54C1-4A8DFB173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10" name="Picture Placeholder 2" descr="Partner logo.&#10;">
            <a:extLst>
              <a:ext uri="{FF2B5EF4-FFF2-40B4-BE49-F238E27FC236}">
                <a16:creationId xmlns:a16="http://schemas.microsoft.com/office/drawing/2014/main" id="{C4FF0AC7-FEE7-726F-206C-31391A2086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12404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949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AE1E0-DF47-D7BC-2E0F-0A302DD8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25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33EE2B-307D-7AE4-C35B-9A718BF02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University of Nottingham castle icon">
            <a:extLst>
              <a:ext uri="{FF2B5EF4-FFF2-40B4-BE49-F238E27FC236}">
                <a16:creationId xmlns:a16="http://schemas.microsoft.com/office/drawing/2014/main" id="{C5BFE164-6BFE-040B-E8AE-85C76B8E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00113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49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versity of Nottingham Logo.">
            <a:extLst>
              <a:ext uri="{FF2B5EF4-FFF2-40B4-BE49-F238E27FC236}">
                <a16:creationId xmlns:a16="http://schemas.microsoft.com/office/drawing/2014/main" id="{4F1ADCAE-67D1-E4DF-B7A1-5951DE4C0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48EF3-956C-7FE0-B44A-55E4E8B574B2}"/>
              </a:ext>
            </a:extLst>
          </p:cNvPr>
          <p:cNvSpPr txBox="1"/>
          <p:nvPr userDrawn="1"/>
        </p:nvSpPr>
        <p:spPr>
          <a:xfrm>
            <a:off x="877173" y="2258844"/>
            <a:ext cx="657146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i="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0556-8831-6682-C9D7-CE486771B9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2474" y="3722240"/>
            <a:ext cx="9144000" cy="426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48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 picture of the Trent Building on a bright day">
            <a:extLst>
              <a:ext uri="{FF2B5EF4-FFF2-40B4-BE49-F238E27FC236}">
                <a16:creationId xmlns:a16="http://schemas.microsoft.com/office/drawing/2014/main" id="{6BD05CDF-6F3D-E5F3-AAAF-26A13E5C4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EB532D-E8E1-8966-DC50-74E1AF744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chemeClr val="bg1">
                  <a:alpha val="36000"/>
                </a:schemeClr>
              </a:gs>
              <a:gs pos="0">
                <a:schemeClr val="bg1">
                  <a:alpha val="36000"/>
                </a:schemeClr>
              </a:gs>
              <a:gs pos="9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 descr="University of Nottingham logo">
            <a:extLst>
              <a:ext uri="{FF2B5EF4-FFF2-40B4-BE49-F238E27FC236}">
                <a16:creationId xmlns:a16="http://schemas.microsoft.com/office/drawing/2014/main" id="{2B2D1A39-0397-9271-C41D-BD0DDBC49432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5132A84A-F57F-6FA7-519F-93E0C35B71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C1D7A32-2962-8D38-3872-0223C4B7CB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D72A9E-1EF8-9E50-2D9F-E2FBD578FF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B8EA4E0-4AC7-76E6-62C9-CEEC9D8C2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&#10;">
            <a:extLst>
              <a:ext uri="{FF2B5EF4-FFF2-40B4-BE49-F238E27FC236}">
                <a16:creationId xmlns:a16="http://schemas.microsoft.com/office/drawing/2014/main" id="{C5153F9A-EC43-77E6-376C-598AC060AD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906975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of the China campus at sunset">
            <a:extLst>
              <a:ext uri="{FF2B5EF4-FFF2-40B4-BE49-F238E27FC236}">
                <a16:creationId xmlns:a16="http://schemas.microsoft.com/office/drawing/2014/main" id="{3362EB9C-5AAD-43BA-3FD9-74FC97B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4" name="Group 3" descr="University of Nottingham logo">
            <a:extLst>
              <a:ext uri="{FF2B5EF4-FFF2-40B4-BE49-F238E27FC236}">
                <a16:creationId xmlns:a16="http://schemas.microsoft.com/office/drawing/2014/main" id="{64A855BE-1E23-08C7-2D4C-463A35683911}"/>
              </a:ext>
            </a:extLst>
          </p:cNvPr>
          <p:cNvGrpSpPr/>
          <p:nvPr userDrawn="1"/>
        </p:nvGrpSpPr>
        <p:grpSpPr>
          <a:xfrm>
            <a:off x="0" y="0"/>
            <a:ext cx="2414586" cy="900112"/>
            <a:chOff x="0" y="0"/>
            <a:chExt cx="2414586" cy="900112"/>
          </a:xfrm>
        </p:grpSpPr>
        <p:pic>
          <p:nvPicPr>
            <p:cNvPr id="6" name="Picture 5" descr="University of Nottingham logo">
              <a:extLst>
                <a:ext uri="{FF2B5EF4-FFF2-40B4-BE49-F238E27FC236}">
                  <a16:creationId xmlns:a16="http://schemas.microsoft.com/office/drawing/2014/main" id="{B6936C8D-5139-3496-BA36-DA3B9A8D40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14586" cy="900112"/>
            </a:xfrm>
            <a:prstGeom prst="rect">
              <a:avLst/>
            </a:prstGeom>
          </p:spPr>
        </p:pic>
        <p:pic>
          <p:nvPicPr>
            <p:cNvPr id="2" name="Picture 1" descr="University of Nottingham logo">
              <a:extLst>
                <a:ext uri="{FF2B5EF4-FFF2-40B4-BE49-F238E27FC236}">
                  <a16:creationId xmlns:a16="http://schemas.microsoft.com/office/drawing/2014/main" id="{262AEAE6-DD60-DF47-23EC-66DCA2A258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0D04B19-D275-4903-FB7C-59F4342B7B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706116-848E-CFD6-3CFC-91CCB1945E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619C8FE-768C-3612-1440-9A6561A8B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7" name="Picture Placeholder 2" descr="Partner logo.">
            <a:extLst>
              <a:ext uri="{FF2B5EF4-FFF2-40B4-BE49-F238E27FC236}">
                <a16:creationId xmlns:a16="http://schemas.microsoft.com/office/drawing/2014/main" id="{D36CBA7F-C2A7-43D6-A0CA-C9D42B551B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7065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alay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View of the Malaysia campus through the trees with a body of water in front of the building&#10;">
            <a:extLst>
              <a:ext uri="{FF2B5EF4-FFF2-40B4-BE49-F238E27FC236}">
                <a16:creationId xmlns:a16="http://schemas.microsoft.com/office/drawing/2014/main" id="{8A8D9DF8-CB1D-EAF2-E07B-89D7D22340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6A51CC-9C5E-8F0A-07A8-7AFF5C6C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University of Nottingham logo">
            <a:extLst>
              <a:ext uri="{FF2B5EF4-FFF2-40B4-BE49-F238E27FC236}">
                <a16:creationId xmlns:a16="http://schemas.microsoft.com/office/drawing/2014/main" id="{E88CCC24-EB1E-6A4A-85E4-27558E471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9FB2E1-0CA5-164F-BB88-A99DCC7931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C4A3B0-71B3-4C2B-7CB1-FF680E1BD5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53B9A27-851E-55AB-119E-61C5C475D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6" name="Picture Placeholder 2" descr="Partner logo.">
            <a:extLst>
              <a:ext uri="{FF2B5EF4-FFF2-40B4-BE49-F238E27FC236}">
                <a16:creationId xmlns:a16="http://schemas.microsoft.com/office/drawing/2014/main" id="{32116587-F663-143F-75BC-3014C842DB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167706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tton_Boningt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the Sutton Bonington campus on a bright day">
            <a:extLst>
              <a:ext uri="{FF2B5EF4-FFF2-40B4-BE49-F238E27FC236}">
                <a16:creationId xmlns:a16="http://schemas.microsoft.com/office/drawing/2014/main" id="{7B4A215F-5265-E937-A182-3ADB3161F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789"/>
            <a:ext cx="12192000" cy="6864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60E3A8-D46A-44E5-62CB-ED130CE6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789"/>
            <a:ext cx="7986252" cy="6858000"/>
          </a:xfrm>
          <a:prstGeom prst="rect">
            <a:avLst/>
          </a:prstGeom>
          <a:gradFill>
            <a:gsLst>
              <a:gs pos="62000">
                <a:srgbClr val="000000">
                  <a:alpha val="50000"/>
                </a:srgbClr>
              </a:gs>
              <a:gs pos="0">
                <a:srgbClr val="000000"/>
              </a:gs>
              <a:gs pos="93000">
                <a:srgbClr val="11273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085511E6-A05D-133B-58DE-91F1088AC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6553" cy="9001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3EC02-81D9-2D0A-2981-160986CA1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989" y="1817028"/>
            <a:ext cx="4679880" cy="190239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lnSpc>
                <a:spcPts val="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The title goes here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47A76-C945-91CB-5549-433224A0BA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989" y="3947752"/>
            <a:ext cx="4679880" cy="8863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Your subheading goes here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8B52A8B-C3B3-C40B-83CE-26F42289F7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450" y="5207617"/>
            <a:ext cx="4679958" cy="3606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8" name="Picture Placeholder 2" descr="Partner logo.">
            <a:extLst>
              <a:ext uri="{FF2B5EF4-FFF2-40B4-BE49-F238E27FC236}">
                <a16:creationId xmlns:a16="http://schemas.microsoft.com/office/drawing/2014/main" id="{144CEBF8-B4F3-8B7D-FC0E-DEE8182A20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51739" y="5499101"/>
            <a:ext cx="1800000" cy="900112"/>
          </a:xfrm>
          <a:solidFill>
            <a:schemeClr val="bg1"/>
          </a:solidFill>
        </p:spPr>
        <p:txBody>
          <a:bodyPr lIns="180000" rIns="18000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Insert a partner logo here or remove this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93224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iversity of Nottingham castle icon">
            <a:extLst>
              <a:ext uri="{FF2B5EF4-FFF2-40B4-BE49-F238E27FC236}">
                <a16:creationId xmlns:a16="http://schemas.microsoft.com/office/drawing/2014/main" id="{A0DB6D3F-5204-F4BF-012D-207A745E3A1B}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0000" cy="900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93A7D-3D18-13F0-94FC-7B0CB555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0"/>
            <a:ext cx="10440987" cy="900000"/>
          </a:xfrm>
          <a:prstGeom prst="rect">
            <a:avLst/>
          </a:prstGeom>
        </p:spPr>
        <p:txBody>
          <a:bodyPr vert="horz" lIns="0" tIns="180000" rIns="0" bIns="180000" rtlCol="0" anchor="t" anchorCtr="0">
            <a:normAutofit/>
          </a:bodyPr>
          <a:lstStyle/>
          <a:p>
            <a:r>
              <a:rPr lang="en-GB" dirty="0"/>
              <a:t>Your 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EA77C-D93E-4080-9229-521D3E95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50" y="1358900"/>
            <a:ext cx="11341099" cy="4860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721D480-74CD-04ED-591D-8AF32751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60" y="6399212"/>
            <a:ext cx="719890" cy="19781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20EACED-CA5D-B048-836B-BF30EF0E91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0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5" r:id="rId2"/>
    <p:sldLayoutId id="2147483668" r:id="rId3"/>
    <p:sldLayoutId id="2147483669" r:id="rId4"/>
    <p:sldLayoutId id="2147483670" r:id="rId5"/>
    <p:sldLayoutId id="2147483677" r:id="rId6"/>
    <p:sldLayoutId id="2147483679" r:id="rId7"/>
    <p:sldLayoutId id="2147483680" r:id="rId8"/>
    <p:sldLayoutId id="2147483704" r:id="rId9"/>
    <p:sldLayoutId id="2147483705" r:id="rId10"/>
    <p:sldLayoutId id="2147483681" r:id="rId11"/>
    <p:sldLayoutId id="2147483682" r:id="rId12"/>
    <p:sldLayoutId id="2147483684" r:id="rId13"/>
    <p:sldLayoutId id="2147483683" r:id="rId14"/>
    <p:sldLayoutId id="2147483702" r:id="rId15"/>
    <p:sldLayoutId id="2147483701" r:id="rId16"/>
    <p:sldLayoutId id="2147483703" r:id="rId17"/>
    <p:sldLayoutId id="2147483671" r:id="rId18"/>
    <p:sldLayoutId id="2147483672" r:id="rId19"/>
    <p:sldLayoutId id="2147483673" r:id="rId20"/>
    <p:sldLayoutId id="2147483674" r:id="rId21"/>
    <p:sldLayoutId id="2147483697" r:id="rId22"/>
    <p:sldLayoutId id="2147483698" r:id="rId23"/>
    <p:sldLayoutId id="2147483699" r:id="rId24"/>
    <p:sldLayoutId id="2147483700" r:id="rId25"/>
    <p:sldLayoutId id="2147483660" r:id="rId26"/>
    <p:sldLayoutId id="2147483694" r:id="rId27"/>
    <p:sldLayoutId id="2147483650" r:id="rId28"/>
    <p:sldLayoutId id="2147483662" r:id="rId29"/>
    <p:sldLayoutId id="2147483709" r:id="rId30"/>
    <p:sldLayoutId id="2147483710" r:id="rId31"/>
    <p:sldLayoutId id="2147483675" r:id="rId32"/>
    <p:sldLayoutId id="2147483712" r:id="rId33"/>
    <p:sldLayoutId id="2147483676" r:id="rId34"/>
    <p:sldLayoutId id="2147483713" r:id="rId35"/>
    <p:sldLayoutId id="2147483687" r:id="rId36"/>
    <p:sldLayoutId id="2147483708" r:id="rId37"/>
    <p:sldLayoutId id="2147483665" r:id="rId38"/>
    <p:sldLayoutId id="2147483711" r:id="rId39"/>
    <p:sldLayoutId id="2147483666" r:id="rId40"/>
    <p:sldLayoutId id="2147483667" r:id="rId41"/>
    <p:sldLayoutId id="2147483663" r:id="rId42"/>
    <p:sldLayoutId id="2147483678" r:id="rId43"/>
    <p:sldLayoutId id="2147483689" r:id="rId44"/>
    <p:sldLayoutId id="2147483690" r:id="rId45"/>
    <p:sldLayoutId id="2147483688" r:id="rId46"/>
    <p:sldLayoutId id="2147483693" r:id="rId47"/>
    <p:sldLayoutId id="2147483686" r:id="rId48"/>
    <p:sldLayoutId id="2147483685" r:id="rId49"/>
    <p:sldLayoutId id="2147483706" r:id="rId50"/>
    <p:sldLayoutId id="2147483707" r:id="rId51"/>
    <p:sldLayoutId id="2147483696" r:id="rId52"/>
    <p:sldLayoutId id="2147483692" r:id="rId53"/>
  </p:sldLayoutIdLst>
  <p:hf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835">
          <p15:clr>
            <a:srgbClr val="5ACBF0"/>
          </p15:clr>
        </p15:guide>
        <p15:guide id="2" orient="horz" pos="289">
          <p15:clr>
            <a:srgbClr val="5ACBF0"/>
          </p15:clr>
        </p15:guide>
        <p15:guide id="3" pos="7412">
          <p15:clr>
            <a:srgbClr val="5ACBF0"/>
          </p15:clr>
        </p15:guide>
        <p15:guide id="4" orient="horz" pos="4031">
          <p15:clr>
            <a:srgbClr val="5ACBF0"/>
          </p15:clr>
        </p15:guide>
        <p15:guide id="5" pos="268">
          <p15:clr>
            <a:srgbClr val="5ACBF0"/>
          </p15:clr>
        </p15:guide>
        <p15:guide id="7" orient="horz" pos="856">
          <p15:clr>
            <a:srgbClr val="5ACBF0"/>
          </p15:clr>
        </p15:guide>
        <p15:guide id="9" pos="551">
          <p15:clr>
            <a:srgbClr val="5ACBF0"/>
          </p15:clr>
        </p15:guide>
        <p15:guide id="10" orient="horz" pos="572">
          <p15:clr>
            <a:srgbClr val="5ACBF0"/>
          </p15:clr>
        </p15:guide>
        <p15:guide id="11" orient="horz" pos="391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sefina.Weinerova@Nottingh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9CF8-AB2F-DBC9-440A-39403CF88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The Effects of SARS-CoV-2 infection on Cognitive and Brain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9A722-2A8D-F5B5-E171-A30DCBD8E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Josefina Weinerova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1A99-391F-60F3-57D0-8DFF2C528FF9}"/>
              </a:ext>
            </a:extLst>
          </p:cNvPr>
          <p:cNvSpPr txBox="1"/>
          <p:nvPr/>
        </p:nvSpPr>
        <p:spPr>
          <a:xfrm>
            <a:off x="7713785" y="5458547"/>
            <a:ext cx="4478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10263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Josefina.Weinerova@Nottingham.ac.uk</a:t>
            </a:r>
            <a:endParaRPr lang="en-US" dirty="0">
              <a:solidFill>
                <a:srgbClr val="10263B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0263B"/>
                </a:solidFill>
              </a:rPr>
              <a:t>Twitter: @</a:t>
            </a:r>
            <a:r>
              <a:rPr lang="en-US" dirty="0" err="1">
                <a:solidFill>
                  <a:srgbClr val="10263B"/>
                </a:solidFill>
              </a:rPr>
              <a:t>JWeinerova</a:t>
            </a:r>
            <a:endParaRPr lang="en-US" dirty="0">
              <a:solidFill>
                <a:srgbClr val="10263B"/>
              </a:solidFill>
            </a:endParaRPr>
          </a:p>
          <a:p>
            <a:endParaRPr lang="en-US" dirty="0">
              <a:solidFill>
                <a:srgbClr val="10263B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4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1BE2-64A3-DAEC-976D-843C1325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Acknowledgments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639E-D669-E52E-6CE2-F1611705A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3F7756-BBE8-44AE-5567-1DFCD18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76" y="1825625"/>
            <a:ext cx="3092116" cy="505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My supervisors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Winners of the BNA Credibility Prizes 2023 | Media | The British  Neuroscience Association">
            <a:extLst>
              <a:ext uri="{FF2B5EF4-FFF2-40B4-BE49-F238E27FC236}">
                <a16:creationId xmlns:a16="http://schemas.microsoft.com/office/drawing/2014/main" id="{98196BC2-94FD-5936-6ED9-C518EE7EB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7" y="2717800"/>
            <a:ext cx="1356561" cy="18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hluppeck (Denis Schluppeck) · GitHub">
            <a:extLst>
              <a:ext uri="{FF2B5EF4-FFF2-40B4-BE49-F238E27FC236}">
                <a16:creationId xmlns:a16="http://schemas.microsoft.com/office/drawing/2014/main" id="{209B4CD4-E766-7E40-575D-AE100EE1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34" y="2717800"/>
            <a:ext cx="1808748" cy="18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ndrew Reid">
            <a:extLst>
              <a:ext uri="{FF2B5EF4-FFF2-40B4-BE49-F238E27FC236}">
                <a16:creationId xmlns:a16="http://schemas.microsoft.com/office/drawing/2014/main" id="{ECBC8C30-57C6-7E39-BB53-5FD3E750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355" y="2717800"/>
            <a:ext cx="1548621" cy="18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Lucy Cheke">
            <a:extLst>
              <a:ext uri="{FF2B5EF4-FFF2-40B4-BE49-F238E27FC236}">
                <a16:creationId xmlns:a16="http://schemas.microsoft.com/office/drawing/2014/main" id="{2719144F-2177-20E7-3CC1-9BB9D7D0D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9" y="969778"/>
            <a:ext cx="178435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eople | Cognition and Motivated Behaviour Lab">
            <a:extLst>
              <a:ext uri="{FF2B5EF4-FFF2-40B4-BE49-F238E27FC236}">
                <a16:creationId xmlns:a16="http://schemas.microsoft.com/office/drawing/2014/main" id="{78AF9675-15E8-21D3-9505-EEC29BC5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66" y="995178"/>
            <a:ext cx="1612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D34D72-DE43-3F12-F4ED-7664ACDE5DF5}"/>
              </a:ext>
            </a:extLst>
          </p:cNvPr>
          <p:cNvSpPr txBox="1">
            <a:spLocks/>
          </p:cNvSpPr>
          <p:nvPr/>
        </p:nvSpPr>
        <p:spPr>
          <a:xfrm>
            <a:off x="7525639" y="295048"/>
            <a:ext cx="3092116" cy="50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CambLab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CF1F7-8D6B-5B99-9010-1ED6A8E94475}"/>
              </a:ext>
            </a:extLst>
          </p:cNvPr>
          <p:cNvSpPr txBox="1"/>
          <p:nvPr/>
        </p:nvSpPr>
        <p:spPr>
          <a:xfrm>
            <a:off x="593558" y="4645502"/>
            <a:ext cx="149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Roni </a:t>
            </a:r>
            <a:r>
              <a:rPr lang="en-US" dirty="0" err="1"/>
              <a:t>Tibon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24960-871B-6FB5-BA09-46C6697F9F76}"/>
              </a:ext>
            </a:extLst>
          </p:cNvPr>
          <p:cNvSpPr txBox="1"/>
          <p:nvPr/>
        </p:nvSpPr>
        <p:spPr>
          <a:xfrm>
            <a:off x="2111742" y="4645502"/>
            <a:ext cx="194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Denis </a:t>
            </a:r>
            <a:r>
              <a:rPr lang="en-US" dirty="0" err="1"/>
              <a:t>Schluppeck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AF1D7-8449-3E76-DFEC-AF72B199C725}"/>
              </a:ext>
            </a:extLst>
          </p:cNvPr>
          <p:cNvSpPr txBox="1"/>
          <p:nvPr/>
        </p:nvSpPr>
        <p:spPr>
          <a:xfrm>
            <a:off x="4194397" y="4645502"/>
            <a:ext cx="180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Reid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C5726-899F-3067-122C-A3AAA28EE22B}"/>
              </a:ext>
            </a:extLst>
          </p:cNvPr>
          <p:cNvSpPr txBox="1"/>
          <p:nvPr/>
        </p:nvSpPr>
        <p:spPr>
          <a:xfrm>
            <a:off x="7429386" y="3075311"/>
            <a:ext cx="180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Lucy </a:t>
            </a:r>
            <a:r>
              <a:rPr lang="en-US" dirty="0" err="1"/>
              <a:t>Cheke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C27CEA-80CB-9EAD-271E-988EE67186F8}"/>
              </a:ext>
            </a:extLst>
          </p:cNvPr>
          <p:cNvSpPr txBox="1"/>
          <p:nvPr/>
        </p:nvSpPr>
        <p:spPr>
          <a:xfrm>
            <a:off x="9542167" y="3091088"/>
            <a:ext cx="180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Sabine Yeung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832E727-0252-413A-941D-9F5DF4701C4D}"/>
              </a:ext>
            </a:extLst>
          </p:cNvPr>
          <p:cNvSpPr txBox="1">
            <a:spLocks/>
          </p:cNvSpPr>
          <p:nvPr/>
        </p:nvSpPr>
        <p:spPr>
          <a:xfrm>
            <a:off x="6692931" y="3536480"/>
            <a:ext cx="3092116" cy="50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Other projects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26" name="Picture 2" descr="Professor Dénes Szücs | Department of Psychology">
            <a:extLst>
              <a:ext uri="{FF2B5EF4-FFF2-40B4-BE49-F238E27FC236}">
                <a16:creationId xmlns:a16="http://schemas.microsoft.com/office/drawing/2014/main" id="{F8AF8013-14C0-9554-90CA-E4167323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31" y="4036911"/>
            <a:ext cx="1114835" cy="17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hn P.A. Ioannidis | Stanford Medicine">
            <a:extLst>
              <a:ext uri="{FF2B5EF4-FFF2-40B4-BE49-F238E27FC236}">
                <a16:creationId xmlns:a16="http://schemas.microsoft.com/office/drawing/2014/main" id="{F2430BD5-9042-73AD-41EA-00D70F08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75" y="4052455"/>
            <a:ext cx="1755865" cy="17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0A0CAA-A203-EFA1-B3EF-6B375F479AF9}"/>
              </a:ext>
            </a:extLst>
          </p:cNvPr>
          <p:cNvSpPr txBox="1"/>
          <p:nvPr/>
        </p:nvSpPr>
        <p:spPr>
          <a:xfrm>
            <a:off x="6481472" y="5866512"/>
            <a:ext cx="180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Denes </a:t>
            </a:r>
            <a:r>
              <a:rPr lang="en-US" dirty="0" err="1"/>
              <a:t>Szucs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98592-6868-26A7-FFE9-CDC80AC4FBDB}"/>
              </a:ext>
            </a:extLst>
          </p:cNvPr>
          <p:cNvSpPr txBox="1"/>
          <p:nvPr/>
        </p:nvSpPr>
        <p:spPr>
          <a:xfrm>
            <a:off x="7941275" y="5866512"/>
            <a:ext cx="180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Ioannidis</a:t>
            </a:r>
          </a:p>
        </p:txBody>
      </p:sp>
      <p:pic>
        <p:nvPicPr>
          <p:cNvPr id="1030" name="Picture 6" descr="Rotem Botvinik-Nezer – Cognitive and Affective Neuroscience Lab">
            <a:extLst>
              <a:ext uri="{FF2B5EF4-FFF2-40B4-BE49-F238E27FC236}">
                <a16:creationId xmlns:a16="http://schemas.microsoft.com/office/drawing/2014/main" id="{0AB7C3E0-3705-D150-4C36-A84D9C2C1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330" y="4052455"/>
            <a:ext cx="1738121" cy="18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2A0674-4AC8-E767-BB14-C8238A225C98}"/>
              </a:ext>
            </a:extLst>
          </p:cNvPr>
          <p:cNvSpPr txBox="1"/>
          <p:nvPr/>
        </p:nvSpPr>
        <p:spPr>
          <a:xfrm>
            <a:off x="10083359" y="5955968"/>
            <a:ext cx="180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Rotem</a:t>
            </a:r>
            <a:r>
              <a:rPr lang="en-US" dirty="0"/>
              <a:t> </a:t>
            </a:r>
            <a:r>
              <a:rPr lang="en-US" dirty="0" err="1"/>
              <a:t>Botvinik-Nezer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8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Previous 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power in neuroimaging research (undergraduate thesis, University of Cambridge)</a:t>
            </a:r>
          </a:p>
          <a:p>
            <a:r>
              <a:rPr lang="en-US" dirty="0"/>
              <a:t>The distribution of published effect sizes in social and developmental psychology (MPhil thesis with Dr Denes </a:t>
            </a:r>
            <a:r>
              <a:rPr lang="en-US" dirty="0" err="1"/>
              <a:t>Szucs</a:t>
            </a:r>
            <a:r>
              <a:rPr lang="en-US" dirty="0"/>
              <a:t>, University of Cambridge)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A013-9D11-B621-F3BD-9FDC5766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792" y="4038600"/>
            <a:ext cx="7251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61CB-FD1D-0AFA-FF77-E9EF00F2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Reproducible ways in my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EA8D-D171-208D-EEEB-5117DC1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Preregistration posters</a:t>
            </a:r>
          </a:p>
          <a:p>
            <a:r>
              <a:rPr lang="en-US" dirty="0"/>
              <a:t>PCI Registered Reports</a:t>
            </a:r>
          </a:p>
          <a:p>
            <a:r>
              <a:rPr lang="en-US" dirty="0"/>
              <a:t>Preregistrations</a:t>
            </a:r>
          </a:p>
          <a:p>
            <a:r>
              <a:rPr lang="en-US" dirty="0"/>
              <a:t>Replication</a:t>
            </a:r>
          </a:p>
          <a:p>
            <a:r>
              <a:rPr lang="en-US" dirty="0"/>
              <a:t>Verification of previous findings</a:t>
            </a:r>
          </a:p>
          <a:p>
            <a:r>
              <a:rPr lang="en-US" dirty="0"/>
              <a:t>Power calculation (even for secondary data analyses)</a:t>
            </a:r>
          </a:p>
          <a:p>
            <a:r>
              <a:rPr lang="en-US" dirty="0"/>
              <a:t>Open code (once we are finished)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3003-4D6F-F854-4875-ECF0ABE5C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Covid-19 and cognition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10-30% of non-hospitalized cases of SARS-CoV-2 infection are estimated to suffer from some symptoms that are ongoing for more than 3 months (Bull-</a:t>
            </a:r>
            <a:r>
              <a:rPr lang="en-US" dirty="0" err="1"/>
              <a:t>Otterson</a:t>
            </a:r>
            <a:r>
              <a:rPr lang="en-US" dirty="0"/>
              <a:t> et al., 2022, </a:t>
            </a:r>
            <a:r>
              <a:rPr lang="en-US" dirty="0" err="1"/>
              <a:t>Ceban</a:t>
            </a:r>
            <a:r>
              <a:rPr lang="en-US" dirty="0"/>
              <a:t> et al.,2022)</a:t>
            </a:r>
          </a:p>
          <a:p>
            <a:r>
              <a:rPr lang="en-US" dirty="0"/>
              <a:t>Up to 50% of those with ongoing symptoms also report having problems with memory, cognition and concentration (Dennis et al.,2023)</a:t>
            </a:r>
          </a:p>
          <a:p>
            <a:r>
              <a:rPr lang="en-US" dirty="0"/>
              <a:t>An association between cognitive problems and brain imaging has been found across different modalities </a:t>
            </a:r>
            <a:r>
              <a:rPr lang="en-US"/>
              <a:t>(Zhao et al., 2023).</a:t>
            </a:r>
            <a:endParaRPr lang="en-US" dirty="0"/>
          </a:p>
          <a:p>
            <a:r>
              <a:rPr lang="en-US" dirty="0"/>
              <a:t>Reduced hippocampal neurogenesis found in mouse and hamster models of Covid-19 as well as in human samples (Fernandez-Castaneda et al.,2022; </a:t>
            </a:r>
            <a:r>
              <a:rPr lang="en-US" dirty="0" err="1"/>
              <a:t>Soung</a:t>
            </a:r>
            <a:r>
              <a:rPr lang="en-US" dirty="0"/>
              <a:t> et al., 2022).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4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Covid and Cognition Study (COVCOG) - Wave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collected by Cambridge Cognition and Motivated </a:t>
            </a:r>
            <a:r>
              <a:rPr lang="en-US" dirty="0" err="1">
                <a:cs typeface="Calibri Light"/>
              </a:rPr>
              <a:t>Behaviour</a:t>
            </a:r>
            <a:r>
              <a:rPr lang="en-US" dirty="0">
                <a:cs typeface="Calibri Light"/>
              </a:rPr>
              <a:t> Lab (</a:t>
            </a:r>
            <a:r>
              <a:rPr lang="en-US" dirty="0" err="1">
                <a:cs typeface="Calibri Light"/>
              </a:rPr>
              <a:t>CambLab</a:t>
            </a:r>
            <a:r>
              <a:rPr lang="en-US" dirty="0">
                <a:cs typeface="Calibri Light"/>
              </a:rPr>
              <a:t>)</a:t>
            </a:r>
          </a:p>
          <a:p>
            <a:r>
              <a:rPr lang="en-US" dirty="0">
                <a:cs typeface="Calibri Light"/>
              </a:rPr>
              <a:t>Guo et al. (2022) </a:t>
            </a:r>
          </a:p>
          <a:p>
            <a:r>
              <a:rPr lang="en-US" dirty="0">
                <a:cs typeface="Calibri"/>
              </a:rPr>
              <a:t>Online data collection</a:t>
            </a:r>
          </a:p>
          <a:p>
            <a:r>
              <a:rPr lang="en-US" dirty="0">
                <a:cs typeface="Calibri"/>
              </a:rPr>
              <a:t>Found significant negative influence of past Covid-19 infection on long-term memory</a:t>
            </a:r>
          </a:p>
          <a:p>
            <a:r>
              <a:rPr lang="en-US" dirty="0">
                <a:cs typeface="Calibri"/>
              </a:rPr>
              <a:t>Used 2 tests of long-term memory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5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  <a:cs typeface="Calibri Light"/>
              </a:rPr>
              <a:t>COVCOG – Wave 2 data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6713903" cy="4860925"/>
          </a:xfrm>
        </p:spPr>
        <p:txBody>
          <a:bodyPr/>
          <a:lstStyle/>
          <a:p>
            <a:r>
              <a:rPr lang="en-US" dirty="0">
                <a:cs typeface="Calibri"/>
              </a:rPr>
              <a:t>Secondary data analysis</a:t>
            </a:r>
          </a:p>
          <a:p>
            <a:r>
              <a:rPr lang="en-US" dirty="0">
                <a:cs typeface="Calibri"/>
              </a:rPr>
              <a:t>PCI Registered Report </a:t>
            </a:r>
          </a:p>
          <a:p>
            <a:r>
              <a:rPr lang="en-US" dirty="0"/>
              <a:t>Aims: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Replication of analysis of memory tasks in Guo et al. (2022).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Extend analysis to newly added long-term memory tasks.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Analyse</a:t>
            </a:r>
            <a:r>
              <a:rPr lang="en-US" dirty="0"/>
              <a:t> the effect of vaccination.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4E4F0-5953-351C-B45A-051DBF2C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21" y="1358900"/>
            <a:ext cx="4770406" cy="4366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4A5FE-7F09-D1CD-2570-FD61FA5BEDBF}"/>
              </a:ext>
            </a:extLst>
          </p:cNvPr>
          <p:cNvSpPr/>
          <p:nvPr/>
        </p:nvSpPr>
        <p:spPr>
          <a:xfrm>
            <a:off x="10503877" y="150548"/>
            <a:ext cx="1426796" cy="724154"/>
          </a:xfrm>
          <a:prstGeom prst="rect">
            <a:avLst/>
          </a:prstGeom>
          <a:solidFill>
            <a:srgbClr val="1026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PROJECT 1</a:t>
            </a:r>
          </a:p>
        </p:txBody>
      </p:sp>
    </p:spTree>
    <p:extLst>
      <p:ext uri="{BB962C8B-B14F-4D97-AF65-F5344CB8AC3E}">
        <p14:creationId xmlns:p14="http://schemas.microsoft.com/office/powerpoint/2010/main" val="277202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3" y="0"/>
            <a:ext cx="9061083" cy="900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UK Biobank Covid-19 case control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145226" cy="4860925"/>
          </a:xfrm>
        </p:spPr>
        <p:txBody>
          <a:bodyPr/>
          <a:lstStyle/>
          <a:p>
            <a:r>
              <a:rPr lang="en-US" sz="2600" dirty="0">
                <a:cs typeface="Calibri"/>
              </a:rPr>
              <a:t>N=2092 (46-81 years)</a:t>
            </a:r>
          </a:p>
          <a:p>
            <a:r>
              <a:rPr lang="en-US" sz="2600" dirty="0">
                <a:cs typeface="Calibri"/>
              </a:rPr>
              <a:t>Two testing instances: 2014 -&gt; start of pandemic and 2021</a:t>
            </a:r>
          </a:p>
          <a:p>
            <a:r>
              <a:rPr lang="en-US" sz="2600" dirty="0">
                <a:cs typeface="Calibri"/>
              </a:rPr>
              <a:t>Additional control group (N=2360, 49-82 years) tested both times pre-pandemic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4E9E8C-136F-0CCC-BC95-13A047EFB498}"/>
              </a:ext>
            </a:extLst>
          </p:cNvPr>
          <p:cNvSpPr/>
          <p:nvPr/>
        </p:nvSpPr>
        <p:spPr>
          <a:xfrm>
            <a:off x="1841378" y="3155383"/>
            <a:ext cx="3571679" cy="3528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F8643-E242-1340-F13D-C13B3570FCB9}"/>
              </a:ext>
            </a:extLst>
          </p:cNvPr>
          <p:cNvSpPr txBox="1"/>
          <p:nvPr/>
        </p:nvSpPr>
        <p:spPr>
          <a:xfrm>
            <a:off x="1887935" y="3296059"/>
            <a:ext cx="41665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Cognitive tests: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TMT A &amp;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Associative memory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Fluid Intelligence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Numeric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Reaction Time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Picture Vocabulary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Tower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Symbol digit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Matrix completion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Aleo" pitchFamily="2" charset="77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BF2187-D340-F02B-AE79-CAC4AC55C24C}"/>
              </a:ext>
            </a:extLst>
          </p:cNvPr>
          <p:cNvSpPr/>
          <p:nvPr/>
        </p:nvSpPr>
        <p:spPr>
          <a:xfrm>
            <a:off x="6513878" y="3150080"/>
            <a:ext cx="3571679" cy="3528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192EA-5E9F-0424-A357-8198902515EE}"/>
              </a:ext>
            </a:extLst>
          </p:cNvPr>
          <p:cNvSpPr txBox="1"/>
          <p:nvPr/>
        </p:nvSpPr>
        <p:spPr>
          <a:xfrm>
            <a:off x="6611814" y="3296059"/>
            <a:ext cx="31471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Neuroimaging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  <a:latin typeface="Aleo" pitchFamily="2" charset="77"/>
              </a:rPr>
              <a:t>rs</a:t>
            </a: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-fMRI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leo" pitchFamily="2" charset="77"/>
              </a:rPr>
              <a:t>DWI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Aleo" pitchFamily="2" charset="77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38BE58-5E2A-E00A-0836-1FD709025FC3}"/>
              </a:ext>
            </a:extLst>
          </p:cNvPr>
          <p:cNvSpPr/>
          <p:nvPr/>
        </p:nvSpPr>
        <p:spPr>
          <a:xfrm>
            <a:off x="10503877" y="150548"/>
            <a:ext cx="1426796" cy="724154"/>
          </a:xfrm>
          <a:prstGeom prst="rect">
            <a:avLst/>
          </a:prstGeom>
          <a:solidFill>
            <a:srgbClr val="1026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413714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DF3371-6A7E-C69F-D822-9B66A947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64" y="0"/>
            <a:ext cx="9330714" cy="900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UK Biobank Covid-19 case control dataset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CF4D-C5F8-BD99-FFC7-A5F5CB82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1" y="1358900"/>
            <a:ext cx="11145226" cy="4860925"/>
          </a:xfrm>
        </p:spPr>
        <p:txBody>
          <a:bodyPr/>
          <a:lstStyle/>
          <a:p>
            <a:r>
              <a:rPr lang="en-US" sz="2600" dirty="0">
                <a:cs typeface="Calibri"/>
              </a:rPr>
              <a:t>Aims: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cs typeface="Calibri"/>
              </a:rPr>
              <a:t>Replicate findings previously reported for subset of the data (</a:t>
            </a:r>
            <a:r>
              <a:rPr lang="en-US" sz="2600" dirty="0" err="1">
                <a:cs typeface="Calibri"/>
              </a:rPr>
              <a:t>Douaud</a:t>
            </a:r>
            <a:r>
              <a:rPr lang="en-US" sz="2600" dirty="0">
                <a:cs typeface="Calibri"/>
              </a:rPr>
              <a:t> et al., 2022).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cs typeface="Calibri"/>
              </a:rPr>
              <a:t>Extend analysis to other cognitive tests and imaging modalities. 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>
              <a:cs typeface="Calibri"/>
            </a:endParaRPr>
          </a:p>
          <a:p>
            <a:r>
              <a:rPr lang="en-US" sz="2600" dirty="0">
                <a:cs typeface="Calibri"/>
              </a:rPr>
              <a:t>Currently working on the preregistration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F6521-A454-86F2-E503-BC5D663F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FCDE16-AF34-06E8-1879-7EAEE0619337}"/>
              </a:ext>
            </a:extLst>
          </p:cNvPr>
          <p:cNvSpPr/>
          <p:nvPr/>
        </p:nvSpPr>
        <p:spPr>
          <a:xfrm>
            <a:off x="10503877" y="150548"/>
            <a:ext cx="1426796" cy="724154"/>
          </a:xfrm>
          <a:prstGeom prst="rect">
            <a:avLst/>
          </a:prstGeom>
          <a:solidFill>
            <a:srgbClr val="1026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PROJECT 2</a:t>
            </a:r>
          </a:p>
        </p:txBody>
      </p:sp>
    </p:spTree>
    <p:extLst>
      <p:ext uri="{BB962C8B-B14F-4D97-AF65-F5344CB8AC3E}">
        <p14:creationId xmlns:p14="http://schemas.microsoft.com/office/powerpoint/2010/main" val="343346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2602-CC79-D81D-C708-9F70A128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2832225"/>
            <a:ext cx="8510732" cy="363032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Funded project extensions to postgraduate students against evidence of engagement in reproducible practices.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Guaranteed funding for Registered Reports.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 reproducible science centralized knowledge base and helpline by discipline.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Institutional or departmental contact point for reproducible research practices.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Creating and maintaining reproducible science portfolio.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BBAD-2B9D-CD47-96AB-1A7B1DD95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0EACED-CA5D-B048-836B-BF30EF0E914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26DD0-A132-652A-FB7B-3CD98C65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03" y="217989"/>
            <a:ext cx="9548436" cy="2281822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F9A4FC3-BB58-7138-A19B-CC983F30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779" y="3292240"/>
            <a:ext cx="2948006" cy="2948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EFFFE-6C33-D3B3-1888-2C590DB83824}"/>
              </a:ext>
            </a:extLst>
          </p:cNvPr>
          <p:cNvSpPr/>
          <p:nvPr/>
        </p:nvSpPr>
        <p:spPr>
          <a:xfrm>
            <a:off x="10503877" y="150548"/>
            <a:ext cx="1426796" cy="724154"/>
          </a:xfrm>
          <a:prstGeom prst="rect">
            <a:avLst/>
          </a:prstGeom>
          <a:solidFill>
            <a:srgbClr val="1026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PROJECT 0</a:t>
            </a:r>
          </a:p>
        </p:txBody>
      </p:sp>
    </p:spTree>
    <p:extLst>
      <p:ext uri="{BB962C8B-B14F-4D97-AF65-F5344CB8AC3E}">
        <p14:creationId xmlns:p14="http://schemas.microsoft.com/office/powerpoint/2010/main" val="195105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-Hyperlinkblue-CivicPurple">
      <a:dk1>
        <a:srgbClr val="10263B"/>
      </a:dk1>
      <a:lt1>
        <a:srgbClr val="FCFBF8"/>
      </a:lt1>
      <a:dk2>
        <a:srgbClr val="405161"/>
      </a:dk2>
      <a:lt2>
        <a:srgbClr val="F3F3F5"/>
      </a:lt2>
      <a:accent1>
        <a:srgbClr val="707D89"/>
      </a:accent1>
      <a:accent2>
        <a:srgbClr val="9FA8B1"/>
      </a:accent2>
      <a:accent3>
        <a:srgbClr val="005F36"/>
      </a:accent3>
      <a:accent4>
        <a:srgbClr val="92D400"/>
      </a:accent4>
      <a:accent5>
        <a:srgbClr val="37B3B0"/>
      </a:accent5>
      <a:accent6>
        <a:srgbClr val="009BC1"/>
      </a:accent6>
      <a:hlink>
        <a:srgbClr val="0061FF"/>
      </a:hlink>
      <a:folHlink>
        <a:srgbClr val="94579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a8d30e-3eb0-4167-b686-5fd4d1de55fa" xsi:nil="true"/>
    <lcf76f155ced4ddcb4097134ff3c332f xmlns="16640679-8aa6-4262-947d-54cfc3df5a39">
      <Terms xmlns="http://schemas.microsoft.com/office/infopath/2007/PartnerControls"/>
    </lcf76f155ced4ddcb4097134ff3c332f>
    <SharedWithUsers xmlns="c9a8d30e-3eb0-4167-b686-5fd4d1de55fa">
      <UserInfo>
        <DisplayName>Mirella Lechna</DisplayName>
        <AccountId>3210</AccountId>
        <AccountType/>
      </UserInfo>
      <UserInfo>
        <DisplayName>Katherine Auer (staff)</DisplayName>
        <AccountId>5187</AccountId>
        <AccountType/>
      </UserInfo>
      <UserInfo>
        <DisplayName>Claire Murphy (staff)</DisplayName>
        <AccountId>2938</AccountId>
        <AccountType/>
      </UserInfo>
      <UserInfo>
        <DisplayName>Julian Tenney (staff)</DisplayName>
        <AccountId>294</AccountId>
        <AccountType/>
      </UserInfo>
      <UserInfo>
        <DisplayName>Christopher Ward (staff)</DisplayName>
        <AccountId>43110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21" ma:contentTypeDescription="Create a new document." ma:contentTypeScope="" ma:versionID="18cf16ec0aa6da56be582e2a7172ba75">
  <xsd:schema xmlns:xsd="http://www.w3.org/2001/XMLSchema" xmlns:xs="http://www.w3.org/2001/XMLSchema" xmlns:p="http://schemas.microsoft.com/office/2006/metadata/properties" xmlns:ns2="16640679-8aa6-4262-947d-54cfc3df5a39" xmlns:ns3="c9a8d30e-3eb0-4167-b686-5fd4d1de55fa" targetNamespace="http://schemas.microsoft.com/office/2006/metadata/properties" ma:root="true" ma:fieldsID="d124782be059d696050be41b9b0f868d" ns2:_="" ns3:_="">
    <xsd:import namespace="16640679-8aa6-4262-947d-54cfc3df5a39"/>
    <xsd:import namespace="c9a8d30e-3eb0-4167-b686-5fd4d1de5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6624216-d583-4636-a04d-17921d6eaf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8d30e-3eb0-4167-b686-5fd4d1de5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4155df0-2a5e-4291-af6d-612008b03141}" ma:internalName="TaxCatchAll" ma:showField="CatchAllData" ma:web="c9a8d30e-3eb0-4167-b686-5fd4d1de5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524C8A-0B90-4F5E-9F57-26A31440D349}">
  <ds:schemaRefs>
    <ds:schemaRef ds:uri="c9a8d30e-3eb0-4167-b686-5fd4d1de55fa"/>
    <ds:schemaRef ds:uri="http://schemas.microsoft.com/office/2006/documentManagement/types"/>
    <ds:schemaRef ds:uri="16640679-8aa6-4262-947d-54cfc3df5a39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2E0C75-26DA-4C05-903C-F39759AE29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40679-8aa6-4262-947d-54cfc3df5a39"/>
    <ds:schemaRef ds:uri="c9a8d30e-3eb0-4167-b686-5fd4d1de5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B1A4FF-0ED2-4144-92C9-26E83AFB9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501</Words>
  <Application>Microsoft Macintosh PowerPoint</Application>
  <PresentationFormat>Widescreen</PresentationFormat>
  <Paragraphs>94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Aleo</vt:lpstr>
      <vt:lpstr>Arial</vt:lpstr>
      <vt:lpstr>Calibri</vt:lpstr>
      <vt:lpstr>Calibri Light</vt:lpstr>
      <vt:lpstr>Georgia</vt:lpstr>
      <vt:lpstr>Wingdings</vt:lpstr>
      <vt:lpstr>Office Theme</vt:lpstr>
      <vt:lpstr>The Effects of SARS-CoV-2 infection on Cognitive and Brain Function</vt:lpstr>
      <vt:lpstr>Previous work</vt:lpstr>
      <vt:lpstr>Reproducible ways in my PhD</vt:lpstr>
      <vt:lpstr>Covid-19 and cognition</vt:lpstr>
      <vt:lpstr>Covid and Cognition Study (COVCOG) - Wave 1</vt:lpstr>
      <vt:lpstr>COVCOG – Wave 2 data</vt:lpstr>
      <vt:lpstr>UK Biobank Covid-19 case control dataset</vt:lpstr>
      <vt:lpstr>UK Biobank Covid-19 case control dataset</vt:lpstr>
      <vt:lpstr>PowerPoint Presentation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University of Nottingham PowerPoint template</dc:title>
  <dc:creator/>
  <cp:lastModifiedBy/>
  <cp:revision>4</cp:revision>
  <dcterms:created xsi:type="dcterms:W3CDTF">2023-09-01T16:10:27Z</dcterms:created>
  <dcterms:modified xsi:type="dcterms:W3CDTF">2024-04-24T08:40:21Z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MediaServiceImageTags">
    <vt:lpwstr/>
  </property>
</Properties>
</file>